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sldIdLst>
    <p:sldId id="537" r:id="rId3"/>
    <p:sldId id="586" r:id="rId4"/>
    <p:sldId id="550" r:id="rId5"/>
    <p:sldId id="548" r:id="rId6"/>
    <p:sldId id="335" r:id="rId7"/>
    <p:sldId id="336" r:id="rId8"/>
    <p:sldId id="337" r:id="rId9"/>
    <p:sldId id="338" r:id="rId10"/>
    <p:sldId id="339" r:id="rId11"/>
    <p:sldId id="340" r:id="rId12"/>
    <p:sldId id="341" r:id="rId13"/>
    <p:sldId id="343" r:id="rId14"/>
    <p:sldId id="549" r:id="rId15"/>
    <p:sldId id="543" r:id="rId16"/>
    <p:sldId id="544" r:id="rId17"/>
    <p:sldId id="546" r:id="rId18"/>
    <p:sldId id="344" r:id="rId19"/>
    <p:sldId id="547" r:id="rId20"/>
    <p:sldId id="577" r:id="rId21"/>
    <p:sldId id="578" r:id="rId22"/>
    <p:sldId id="579" r:id="rId23"/>
    <p:sldId id="580" r:id="rId24"/>
    <p:sldId id="571" r:id="rId25"/>
    <p:sldId id="575" r:id="rId26"/>
    <p:sldId id="329" r:id="rId27"/>
    <p:sldId id="330" r:id="rId28"/>
    <p:sldId id="331" r:id="rId29"/>
    <p:sldId id="332" r:id="rId30"/>
    <p:sldId id="581" r:id="rId31"/>
    <p:sldId id="587" r:id="rId32"/>
    <p:sldId id="574" r:id="rId33"/>
    <p:sldId id="566" r:id="rId34"/>
    <p:sldId id="567" r:id="rId35"/>
    <p:sldId id="582" r:id="rId36"/>
    <p:sldId id="58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7123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56351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1694091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939853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023898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115477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123852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424268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446428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028376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05511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3994084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59162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4394377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39002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02071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92438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82505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76146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409474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521372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501670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537187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3023224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14.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image" Target="../media/image35.tiff"/><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tiff"/><Relationship Id="rId7" Type="http://schemas.openxmlformats.org/officeDocument/2006/relationships/image" Target="../media/image48.png"/><Relationship Id="rId2" Type="http://schemas.openxmlformats.org/officeDocument/2006/relationships/image" Target="../media/image43.tiff"/><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8" Type="http://schemas.openxmlformats.org/officeDocument/2006/relationships/image" Target="../media/image63.tif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2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4.emf"/><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tiff"/></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mooseframework.inl.gov/bison/source/materials/UO2Thermal.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82176-A547-F94B-AC51-D6E9C882CB8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02622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a:t>
            </a:r>
            <a:r>
              <a:rPr lang="en-US" dirty="0" err="1"/>
              <a:t>GrB</a:t>
            </a:r>
            <a:r>
              <a:rPr lang="en-US" dirty="0"/>
              <a:t>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448382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2628501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187180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U-Zr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33836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2956"/>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373961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TRISO particle modeling is still under development from a mechanistic model standpoint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Imperfect data for many critical fission products through different layers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Data typically for UO2 only, not for UC or UCO fuel kernels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Tree>
    <p:extLst>
      <p:ext uri="{BB962C8B-B14F-4D97-AF65-F5344CB8AC3E}">
        <p14:creationId xmlns:p14="http://schemas.microsoft.com/office/powerpoint/2010/main" val="4221215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64646" y="4179411"/>
            <a:ext cx="3170217" cy="2391470"/>
          </a:xfrm>
          <a:prstGeom prst="rect">
            <a:avLst/>
          </a:prstGeom>
        </p:spPr>
      </p:pic>
    </p:spTree>
    <p:extLst>
      <p:ext uri="{BB962C8B-B14F-4D97-AF65-F5344CB8AC3E}">
        <p14:creationId xmlns:p14="http://schemas.microsoft.com/office/powerpoint/2010/main" val="375039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17452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UO2 Radiation effects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18</a:t>
            </a:fld>
            <a:endParaRPr lang="en-US"/>
          </a:p>
        </p:txBody>
      </p:sp>
    </p:spTree>
    <p:extLst>
      <p:ext uri="{BB962C8B-B14F-4D97-AF65-F5344CB8AC3E}">
        <p14:creationId xmlns:p14="http://schemas.microsoft.com/office/powerpoint/2010/main" val="1604704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6515-BEE7-E61D-D574-934E56A6A550}"/>
              </a:ext>
            </a:extLst>
          </p:cNvPr>
          <p:cNvSpPr>
            <a:spLocks noGrp="1"/>
          </p:cNvSpPr>
          <p:nvPr>
            <p:ph type="title"/>
          </p:nvPr>
        </p:nvSpPr>
        <p:spPr/>
        <p:txBody>
          <a:bodyPr/>
          <a:lstStyle/>
          <a:p>
            <a:r>
              <a:rPr lang="en-US" dirty="0"/>
              <a:t>Radiation Damage</a:t>
            </a:r>
          </a:p>
        </p:txBody>
      </p:sp>
      <p:sp>
        <p:nvSpPr>
          <p:cNvPr id="3" name="Content Placeholder 2">
            <a:extLst>
              <a:ext uri="{FF2B5EF4-FFF2-40B4-BE49-F238E27FC236}">
                <a16:creationId xmlns:a16="http://schemas.microsoft.com/office/drawing/2014/main" id="{FB9F58E3-1D21-8DA5-12FE-4E373BF90871}"/>
              </a:ext>
            </a:extLst>
          </p:cNvPr>
          <p:cNvSpPr>
            <a:spLocks noGrp="1"/>
          </p:cNvSpPr>
          <p:nvPr>
            <p:ph sz="half" idx="1"/>
          </p:nvPr>
        </p:nvSpPr>
        <p:spPr/>
        <p:txBody>
          <a:bodyPr/>
          <a:lstStyle/>
          <a:p>
            <a:r>
              <a:rPr lang="en-US" sz="2000" dirty="0">
                <a:effectLst/>
                <a:latin typeface="Arial" panose="020B0604020202020204" pitchFamily="34" charset="0"/>
                <a:cs typeface="Arial" panose="020B0604020202020204" pitchFamily="34" charset="0"/>
              </a:rPr>
              <a:t>The macroscopic and observable results of exposure of solids to energetic particles are collectively known as radiation effects </a:t>
            </a:r>
          </a:p>
          <a:p>
            <a:r>
              <a:rPr lang="en-US" sz="2000" dirty="0">
                <a:latin typeface="Arial" panose="020B0604020202020204" pitchFamily="34" charset="0"/>
                <a:cs typeface="Arial" panose="020B0604020202020204" pitchFamily="34" charset="0"/>
              </a:rPr>
              <a:t>Heat production from the nuclear fuel to generate electricity ensues mostly from the slow down of the fission products by nuclear or electronic interactions</a:t>
            </a:r>
          </a:p>
          <a:p>
            <a:r>
              <a:rPr lang="en-US" sz="2000" dirty="0">
                <a:latin typeface="Arial" panose="020B0604020202020204" pitchFamily="34" charset="0"/>
                <a:cs typeface="Arial" panose="020B0604020202020204" pitchFamily="34" charset="0"/>
              </a:rPr>
              <a:t>As a direct consequence, there are also defects created along the path of the fission fragments leading to modification of the physical properties of the fuel</a:t>
            </a:r>
          </a:p>
          <a:p>
            <a:endParaRPr lang="en-US" sz="20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A28C5CF6-4F66-D006-A3AC-7CEE53701490}"/>
              </a:ext>
            </a:extLst>
          </p:cNvPr>
          <p:cNvSpPr>
            <a:spLocks noGrp="1"/>
          </p:cNvSpPr>
          <p:nvPr>
            <p:ph sz="half" idx="2"/>
          </p:nvPr>
        </p:nvSpPr>
        <p:spPr/>
        <p:txBody>
          <a:bodyPr/>
          <a:lstStyle/>
          <a:p>
            <a:r>
              <a:rPr lang="en-US" sz="2000" dirty="0"/>
              <a:t>Most Frenkel defects (interstitial-vacancy pair) are produced by secondary collision cascades</a:t>
            </a:r>
          </a:p>
          <a:p>
            <a:r>
              <a:rPr lang="en-US" sz="2000" dirty="0"/>
              <a:t>Local charge neutrality prevents the formation of interstitials and vacancies as independent processes, as the cations and anions are charged species</a:t>
            </a:r>
          </a:p>
          <a:p>
            <a:r>
              <a:rPr lang="en-US" sz="2000" dirty="0"/>
              <a:t>In UO2, two anion vacancies need to be created for each cation vacancy, forming a Schottky trio</a:t>
            </a:r>
          </a:p>
          <a:p>
            <a:r>
              <a:rPr lang="en-US" sz="2000" dirty="0"/>
              <a:t>The dominant defect type is anion Frenkel pairs</a:t>
            </a:r>
          </a:p>
        </p:txBody>
      </p:sp>
      <p:sp>
        <p:nvSpPr>
          <p:cNvPr id="5" name="Slide Number Placeholder 4">
            <a:extLst>
              <a:ext uri="{FF2B5EF4-FFF2-40B4-BE49-F238E27FC236}">
                <a16:creationId xmlns:a16="http://schemas.microsoft.com/office/drawing/2014/main" id="{2B2F2CAA-FBA3-C1AB-9867-CCCF43310F0B}"/>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479083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4C15-A2F2-8C48-AA72-13D294E4B1C9}"/>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8E8D4801-0739-BD4F-9675-172A3E9FCBF5}"/>
              </a:ext>
            </a:extLst>
          </p:cNvPr>
          <p:cNvSpPr>
            <a:spLocks noGrp="1"/>
          </p:cNvSpPr>
          <p:nvPr>
            <p:ph idx="1"/>
          </p:nvPr>
        </p:nvSpPr>
        <p:spPr/>
        <p:txBody>
          <a:bodyPr/>
          <a:lstStyle/>
          <a:p>
            <a:r>
              <a:rPr lang="en-US" dirty="0"/>
              <a:t>MOOSE project due end of next week</a:t>
            </a:r>
          </a:p>
          <a:p>
            <a:r>
              <a:rPr lang="en-US" dirty="0"/>
              <a:t>Exam next Thursday: 2/29</a:t>
            </a:r>
          </a:p>
          <a:p>
            <a:r>
              <a:rPr lang="en-US" dirty="0"/>
              <a:t>Problem session next Tuesday: 2/27</a:t>
            </a:r>
          </a:p>
        </p:txBody>
      </p:sp>
      <p:sp>
        <p:nvSpPr>
          <p:cNvPr id="4" name="Slide Number Placeholder 3">
            <a:extLst>
              <a:ext uri="{FF2B5EF4-FFF2-40B4-BE49-F238E27FC236}">
                <a16:creationId xmlns:a16="http://schemas.microsoft.com/office/drawing/2014/main" id="{5C992E4C-F6EE-9B4F-9ADF-A2A09B940BD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618460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C1F2-7559-F046-AEB2-DD5A8F435581}"/>
              </a:ext>
            </a:extLst>
          </p:cNvPr>
          <p:cNvSpPr>
            <a:spLocks noGrp="1"/>
          </p:cNvSpPr>
          <p:nvPr>
            <p:ph type="title"/>
          </p:nvPr>
        </p:nvSpPr>
        <p:spPr/>
        <p:txBody>
          <a:bodyPr/>
          <a:lstStyle/>
          <a:p>
            <a:r>
              <a:rPr lang="en-US" dirty="0"/>
              <a:t>Loop Formation</a:t>
            </a:r>
          </a:p>
        </p:txBody>
      </p:sp>
      <p:sp>
        <p:nvSpPr>
          <p:cNvPr id="3" name="Content Placeholder 2">
            <a:extLst>
              <a:ext uri="{FF2B5EF4-FFF2-40B4-BE49-F238E27FC236}">
                <a16:creationId xmlns:a16="http://schemas.microsoft.com/office/drawing/2014/main" id="{1B4FA014-154F-2EAE-BC21-FD60C215F8F7}"/>
              </a:ext>
            </a:extLst>
          </p:cNvPr>
          <p:cNvSpPr>
            <a:spLocks noGrp="1"/>
          </p:cNvSpPr>
          <p:nvPr>
            <p:ph sz="half" idx="1"/>
          </p:nvPr>
        </p:nvSpPr>
        <p:spPr>
          <a:xfrm>
            <a:off x="609600" y="1968501"/>
            <a:ext cx="6579476" cy="4157663"/>
          </a:xfrm>
        </p:spPr>
        <p:txBody>
          <a:bodyPr/>
          <a:lstStyle/>
          <a:p>
            <a:r>
              <a:rPr lang="en-US" sz="2000" dirty="0"/>
              <a:t>Dislocations generally a mixture of screw and edge components in the shape of a loop</a:t>
            </a:r>
          </a:p>
          <a:p>
            <a:r>
              <a:rPr lang="en-US" sz="2000" dirty="0"/>
              <a:t>The most important slip system in UO2 is the one which minimizes the electrostatic energy, the easy slip along {100}&lt;110&gt; tends to minimize the intense repulsive force between cations</a:t>
            </a:r>
          </a:p>
          <a:p>
            <a:r>
              <a:rPr lang="en-US" sz="2000" dirty="0"/>
              <a:t>Prismatic loops are of interstitial type and consist of a disc-shaped layer of defects in a cluster</a:t>
            </a:r>
          </a:p>
          <a:p>
            <a:r>
              <a:rPr lang="en-US" sz="2000" dirty="0"/>
              <a:t>This defect cluster is more energetically favorable than dispersed defects in the bulk</a:t>
            </a:r>
          </a:p>
          <a:p>
            <a:r>
              <a:rPr lang="en-US" sz="2000" dirty="0"/>
              <a:t>Vacancy clusters will form into voids</a:t>
            </a:r>
          </a:p>
        </p:txBody>
      </p:sp>
      <p:sp>
        <p:nvSpPr>
          <p:cNvPr id="5" name="Slide Number Placeholder 4">
            <a:extLst>
              <a:ext uri="{FF2B5EF4-FFF2-40B4-BE49-F238E27FC236}">
                <a16:creationId xmlns:a16="http://schemas.microsoft.com/office/drawing/2014/main" id="{112E98DB-EAC8-56C8-3D71-E066248E1E23}"/>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dirty="0"/>
          </a:p>
        </p:txBody>
      </p:sp>
      <p:pic>
        <p:nvPicPr>
          <p:cNvPr id="6" name="Picture 5">
            <a:extLst>
              <a:ext uri="{FF2B5EF4-FFF2-40B4-BE49-F238E27FC236}">
                <a16:creationId xmlns:a16="http://schemas.microsoft.com/office/drawing/2014/main" id="{2560179B-6939-8C7E-38AE-53CBEB90A3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88352" y="1999457"/>
            <a:ext cx="4012120" cy="3647382"/>
          </a:xfrm>
          <a:prstGeom prst="rect">
            <a:avLst/>
          </a:prstGeom>
        </p:spPr>
      </p:pic>
      <p:sp>
        <p:nvSpPr>
          <p:cNvPr id="7" name="TextBox 6">
            <a:extLst>
              <a:ext uri="{FF2B5EF4-FFF2-40B4-BE49-F238E27FC236}">
                <a16:creationId xmlns:a16="http://schemas.microsoft.com/office/drawing/2014/main" id="{0262B38B-17FA-52BB-A120-396A20C36614}"/>
              </a:ext>
            </a:extLst>
          </p:cNvPr>
          <p:cNvSpPr txBox="1"/>
          <p:nvPr/>
        </p:nvSpPr>
        <p:spPr>
          <a:xfrm>
            <a:off x="7571708" y="5710020"/>
            <a:ext cx="3645408" cy="523220"/>
          </a:xfrm>
          <a:prstGeom prst="rect">
            <a:avLst/>
          </a:prstGeom>
          <a:noFill/>
        </p:spPr>
        <p:txBody>
          <a:bodyPr wrap="square" rtlCol="0">
            <a:spAutoFit/>
          </a:bodyPr>
          <a:lstStyle/>
          <a:p>
            <a:pPr algn="ctr"/>
            <a:r>
              <a:rPr lang="en-US" sz="1400" dirty="0"/>
              <a:t>Prismatic loops in UO2 from alpha particle irradiation</a:t>
            </a:r>
          </a:p>
        </p:txBody>
      </p:sp>
    </p:spTree>
    <p:extLst>
      <p:ext uri="{BB962C8B-B14F-4D97-AF65-F5344CB8AC3E}">
        <p14:creationId xmlns:p14="http://schemas.microsoft.com/office/powerpoint/2010/main" val="239427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4654-70BB-5C96-CD96-1898405F0530}"/>
              </a:ext>
            </a:extLst>
          </p:cNvPr>
          <p:cNvSpPr>
            <a:spLocks noGrp="1"/>
          </p:cNvSpPr>
          <p:nvPr>
            <p:ph type="title"/>
          </p:nvPr>
        </p:nvSpPr>
        <p:spPr/>
        <p:txBody>
          <a:bodyPr/>
          <a:lstStyle/>
          <a:p>
            <a:r>
              <a:rPr lang="en-US" dirty="0"/>
              <a:t>Voids</a:t>
            </a:r>
          </a:p>
        </p:txBody>
      </p:sp>
      <p:sp>
        <p:nvSpPr>
          <p:cNvPr id="3" name="Content Placeholder 2">
            <a:extLst>
              <a:ext uri="{FF2B5EF4-FFF2-40B4-BE49-F238E27FC236}">
                <a16:creationId xmlns:a16="http://schemas.microsoft.com/office/drawing/2014/main" id="{A914BDC9-1BC2-32B6-D8CC-E769F9FDA861}"/>
              </a:ext>
            </a:extLst>
          </p:cNvPr>
          <p:cNvSpPr>
            <a:spLocks noGrp="1"/>
          </p:cNvSpPr>
          <p:nvPr>
            <p:ph sz="half" idx="1"/>
          </p:nvPr>
        </p:nvSpPr>
        <p:spPr>
          <a:xfrm>
            <a:off x="609600" y="1968501"/>
            <a:ext cx="6266688" cy="4157663"/>
          </a:xfrm>
        </p:spPr>
        <p:txBody>
          <a:bodyPr/>
          <a:lstStyle/>
          <a:p>
            <a:r>
              <a:rPr lang="en-US" sz="2000" dirty="0"/>
              <a:t>Due to preferential absorption of interstitials at dislocations, we are left with a slight excess of vacancies in the bulk to nucleate and grow voids</a:t>
            </a:r>
          </a:p>
          <a:p>
            <a:r>
              <a:rPr lang="en-US" sz="2000" dirty="0"/>
              <a:t>Void nucleation can occur homogeneously by the collection of vacancies in the matrix, or heterogeneously at structural features (precipitates, grain boundaries, etc.)</a:t>
            </a:r>
          </a:p>
          <a:p>
            <a:r>
              <a:rPr lang="en-US" sz="2000" dirty="0"/>
              <a:t>The vacancy-rich radiation damage core is considered to be an important void nucleation mechanism in UO2</a:t>
            </a:r>
          </a:p>
          <a:p>
            <a:r>
              <a:rPr lang="en-US" sz="2000" dirty="0"/>
              <a:t>Vacancy diffusion then allows void growth</a:t>
            </a:r>
          </a:p>
          <a:p>
            <a:r>
              <a:rPr lang="en-US" sz="2000" dirty="0"/>
              <a:t>Gas atoms can often serve to stabilize small voids</a:t>
            </a:r>
          </a:p>
        </p:txBody>
      </p:sp>
      <p:sp>
        <p:nvSpPr>
          <p:cNvPr id="5" name="Slide Number Placeholder 4">
            <a:extLst>
              <a:ext uri="{FF2B5EF4-FFF2-40B4-BE49-F238E27FC236}">
                <a16:creationId xmlns:a16="http://schemas.microsoft.com/office/drawing/2014/main" id="{BB9F4351-AC68-5583-AC05-78E4C7A987E0}"/>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6" name="Picture 5">
            <a:extLst>
              <a:ext uri="{FF2B5EF4-FFF2-40B4-BE49-F238E27FC236}">
                <a16:creationId xmlns:a16="http://schemas.microsoft.com/office/drawing/2014/main" id="{F79FC4BD-4C0E-0249-1802-00868D88B6CE}"/>
              </a:ext>
            </a:extLst>
          </p:cNvPr>
          <p:cNvPicPr>
            <a:picLocks noChangeAspect="1"/>
          </p:cNvPicPr>
          <p:nvPr/>
        </p:nvPicPr>
        <p:blipFill>
          <a:blip r:embed="rId2"/>
          <a:stretch>
            <a:fillRect/>
          </a:stretch>
        </p:blipFill>
        <p:spPr>
          <a:xfrm>
            <a:off x="7827264" y="1511808"/>
            <a:ext cx="3231162" cy="4446078"/>
          </a:xfrm>
          <a:prstGeom prst="rect">
            <a:avLst/>
          </a:prstGeom>
        </p:spPr>
      </p:pic>
      <p:sp>
        <p:nvSpPr>
          <p:cNvPr id="7" name="TextBox 6">
            <a:extLst>
              <a:ext uri="{FF2B5EF4-FFF2-40B4-BE49-F238E27FC236}">
                <a16:creationId xmlns:a16="http://schemas.microsoft.com/office/drawing/2014/main" id="{05512FFB-9548-BE8B-2E0F-4B35DF2300B2}"/>
              </a:ext>
            </a:extLst>
          </p:cNvPr>
          <p:cNvSpPr txBox="1"/>
          <p:nvPr/>
        </p:nvSpPr>
        <p:spPr>
          <a:xfrm>
            <a:off x="7924800" y="6098189"/>
            <a:ext cx="3328416" cy="523220"/>
          </a:xfrm>
          <a:prstGeom prst="rect">
            <a:avLst/>
          </a:prstGeom>
          <a:noFill/>
        </p:spPr>
        <p:txBody>
          <a:bodyPr wrap="square" rtlCol="0">
            <a:spAutoFit/>
          </a:bodyPr>
          <a:lstStyle/>
          <a:p>
            <a:pPr algn="ctr"/>
            <a:r>
              <a:rPr lang="en-US" sz="1400" dirty="0"/>
              <a:t>Voids (bright spots) from alpha irradiation in UO2</a:t>
            </a:r>
          </a:p>
        </p:txBody>
      </p:sp>
    </p:spTree>
    <p:extLst>
      <p:ext uri="{BB962C8B-B14F-4D97-AF65-F5344CB8AC3E}">
        <p14:creationId xmlns:p14="http://schemas.microsoft.com/office/powerpoint/2010/main" val="1015704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CC82-F9DF-CB15-CAB6-FED72213CC1D}"/>
              </a:ext>
            </a:extLst>
          </p:cNvPr>
          <p:cNvSpPr>
            <a:spLocks noGrp="1"/>
          </p:cNvSpPr>
          <p:nvPr>
            <p:ph type="title"/>
          </p:nvPr>
        </p:nvSpPr>
        <p:spPr/>
        <p:txBody>
          <a:bodyPr/>
          <a:lstStyle/>
          <a:p>
            <a:r>
              <a:rPr lang="en-US" dirty="0"/>
              <a:t>Radiation Effects</a:t>
            </a:r>
          </a:p>
        </p:txBody>
      </p:sp>
      <p:sp>
        <p:nvSpPr>
          <p:cNvPr id="3" name="Content Placeholder 2">
            <a:extLst>
              <a:ext uri="{FF2B5EF4-FFF2-40B4-BE49-F238E27FC236}">
                <a16:creationId xmlns:a16="http://schemas.microsoft.com/office/drawing/2014/main" id="{328B6B8F-0187-AB0D-2481-305E53349EEB}"/>
              </a:ext>
            </a:extLst>
          </p:cNvPr>
          <p:cNvSpPr>
            <a:spLocks noGrp="1"/>
          </p:cNvSpPr>
          <p:nvPr>
            <p:ph sz="half" idx="1"/>
          </p:nvPr>
        </p:nvSpPr>
        <p:spPr>
          <a:xfrm>
            <a:off x="609600" y="1968501"/>
            <a:ext cx="10972800" cy="4157663"/>
          </a:xfrm>
        </p:spPr>
        <p:txBody>
          <a:bodyPr/>
          <a:lstStyle/>
          <a:p>
            <a:r>
              <a:rPr lang="en-US" sz="2400" dirty="0"/>
              <a:t>Chemistry changes</a:t>
            </a:r>
          </a:p>
          <a:p>
            <a:pPr lvl="1"/>
            <a:r>
              <a:rPr lang="en-US" sz="2200" dirty="0"/>
              <a:t>two fission products are generated from each fission, resulting up to about 3% of the chemical species present at the end of life for commercial fuel</a:t>
            </a:r>
          </a:p>
          <a:p>
            <a:pPr lvl="1"/>
            <a:r>
              <a:rPr lang="en-US" sz="2200" dirty="0"/>
              <a:t>the amount of fission products change both chemical and physical properties</a:t>
            </a:r>
          </a:p>
          <a:p>
            <a:r>
              <a:rPr lang="en-US" sz="2400" dirty="0"/>
              <a:t>Physical property changes</a:t>
            </a:r>
          </a:p>
          <a:p>
            <a:pPr lvl="1"/>
            <a:r>
              <a:rPr lang="en-US" sz="2200" dirty="0"/>
              <a:t>The physical effects caused by atomic displacements are rather complex and depend on the relative sink strengths of a given material for interstitials and vacancies and on the temperature</a:t>
            </a:r>
          </a:p>
          <a:p>
            <a:pPr lvl="1"/>
            <a:r>
              <a:rPr lang="en-US" sz="2200" dirty="0"/>
              <a:t>lattice parameter, thermal conductivity, elasticity, formation of the high burnup structure</a:t>
            </a:r>
          </a:p>
          <a:p>
            <a:endParaRPr lang="en-US" sz="2400" dirty="0"/>
          </a:p>
        </p:txBody>
      </p:sp>
      <p:sp>
        <p:nvSpPr>
          <p:cNvPr id="5" name="Slide Number Placeholder 4">
            <a:extLst>
              <a:ext uri="{FF2B5EF4-FFF2-40B4-BE49-F238E27FC236}">
                <a16:creationId xmlns:a16="http://schemas.microsoft.com/office/drawing/2014/main" id="{FF743944-0C64-C1DA-82C8-E55D6301791A}"/>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2647938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1DCF-FF43-6E4B-899D-1CE8D743FD4C}"/>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18F91DB-6CF3-9842-AAFF-C28399332F76}"/>
              </a:ext>
            </a:extLst>
          </p:cNvPr>
          <p:cNvSpPr>
            <a:spLocks noGrp="1"/>
          </p:cNvSpPr>
          <p:nvPr>
            <p:ph sz="half" idx="1"/>
          </p:nvPr>
        </p:nvSpPr>
        <p:spPr/>
        <p:txBody>
          <a:bodyPr/>
          <a:lstStyle/>
          <a:p>
            <a:r>
              <a:rPr lang="en-US" sz="2000" dirty="0"/>
              <a:t>One of the major effects of defect formation is the degradation of thermal diffusivity, due to phonon scattering</a:t>
            </a:r>
          </a:p>
          <a:p>
            <a:r>
              <a:rPr lang="en-US" sz="2000" dirty="0"/>
              <a:t>Results obtained on irradiated UO2 show that the thermal conductivity is decreasing with increasing burn-up, and that at equal burn-up, samples with higher irradiation temperatures have higher thermal conductivity</a:t>
            </a:r>
          </a:p>
          <a:p>
            <a:r>
              <a:rPr lang="en-US" sz="2000" dirty="0"/>
              <a:t>There are mesoscopic and atomistic features that affect the thermal conductivity</a:t>
            </a:r>
          </a:p>
          <a:p>
            <a:endParaRPr lang="en-US" sz="2000" dirty="0"/>
          </a:p>
          <a:p>
            <a:endParaRPr lang="en-US" sz="2000" dirty="0"/>
          </a:p>
        </p:txBody>
      </p:sp>
      <p:sp>
        <p:nvSpPr>
          <p:cNvPr id="4" name="Content Placeholder 3">
            <a:extLst>
              <a:ext uri="{FF2B5EF4-FFF2-40B4-BE49-F238E27FC236}">
                <a16:creationId xmlns:a16="http://schemas.microsoft.com/office/drawing/2014/main" id="{9FE98778-6F0D-EB45-9BF1-9CCD7207ECD3}"/>
              </a:ext>
            </a:extLst>
          </p:cNvPr>
          <p:cNvSpPr>
            <a:spLocks noGrp="1"/>
          </p:cNvSpPr>
          <p:nvPr>
            <p:ph sz="half" idx="2"/>
          </p:nvPr>
        </p:nvSpPr>
        <p:spPr/>
        <p:txBody>
          <a:bodyPr/>
          <a:lstStyle/>
          <a:p>
            <a:r>
              <a:rPr lang="en-US" sz="2000" dirty="0"/>
              <a:t>The porosity existing in fresh fuels evolves during irradiation and has a strong impact on heat transport, because voids/bubbles have significantly lower kth than the lattice</a:t>
            </a:r>
          </a:p>
          <a:p>
            <a:r>
              <a:rPr lang="en-US" sz="2000" dirty="0"/>
              <a:t>Precipitates are formed by fission products that are insoluble in the UO2 lattice, forming oxide or metallic inclusions: can use composite theory to get effective thermal conductivities; typically, these precipitates INCREASE the thermal conductivity of the fuel</a:t>
            </a:r>
          </a:p>
          <a:p>
            <a:endParaRPr lang="en-US" sz="2000" dirty="0"/>
          </a:p>
        </p:txBody>
      </p:sp>
      <p:sp>
        <p:nvSpPr>
          <p:cNvPr id="5" name="Slide Number Placeholder 4">
            <a:extLst>
              <a:ext uri="{FF2B5EF4-FFF2-40B4-BE49-F238E27FC236}">
                <a16:creationId xmlns:a16="http://schemas.microsoft.com/office/drawing/2014/main" id="{ACE14E0E-4828-424C-95DA-D7DCB6222E32}"/>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226466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DAB2-D749-9663-7099-561E5DE21292}"/>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9877A200-9A4A-0E24-F655-7F5C7B512E44}"/>
              </a:ext>
            </a:extLst>
          </p:cNvPr>
          <p:cNvSpPr>
            <a:spLocks noGrp="1"/>
          </p:cNvSpPr>
          <p:nvPr>
            <p:ph sz="half" idx="1"/>
          </p:nvPr>
        </p:nvSpPr>
        <p:spPr>
          <a:xfrm>
            <a:off x="609600" y="1968501"/>
            <a:ext cx="6072554" cy="4157663"/>
          </a:xfrm>
        </p:spPr>
        <p:txBody>
          <a:bodyPr/>
          <a:lstStyle/>
          <a:p>
            <a:r>
              <a:rPr lang="en-US" sz="2000" dirty="0"/>
              <a:t>Actinides, rare earths, and transition metals can form mixed oxides with UO2 (soluble fission products): these atoms act as phonon scattering centers as a result of the differences in bonding, radii, or mass, and thus decrease kth</a:t>
            </a:r>
          </a:p>
          <a:p>
            <a:r>
              <a:rPr lang="en-US" sz="2000" dirty="0"/>
              <a:t>Volatile fission products/gases are partially in solution and partially in bubbles, where they act as phonon scatterers or as low kth composite fractions</a:t>
            </a:r>
          </a:p>
          <a:p>
            <a:r>
              <a:rPr lang="en-US" sz="2000" dirty="0"/>
              <a:t>Point defects and extended defects contribute to the degradation of the thermal conductivity by scattering or limiting the mean free path of the phonons</a:t>
            </a:r>
          </a:p>
          <a:p>
            <a:endParaRPr lang="en-US" sz="2000" dirty="0"/>
          </a:p>
        </p:txBody>
      </p:sp>
      <p:sp>
        <p:nvSpPr>
          <p:cNvPr id="5" name="Slide Number Placeholder 4">
            <a:extLst>
              <a:ext uri="{FF2B5EF4-FFF2-40B4-BE49-F238E27FC236}">
                <a16:creationId xmlns:a16="http://schemas.microsoft.com/office/drawing/2014/main" id="{5B767119-D937-88AE-31AB-D5B7BC816E1E}"/>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pic>
        <p:nvPicPr>
          <p:cNvPr id="6" name="Picture 5">
            <a:extLst>
              <a:ext uri="{FF2B5EF4-FFF2-40B4-BE49-F238E27FC236}">
                <a16:creationId xmlns:a16="http://schemas.microsoft.com/office/drawing/2014/main" id="{463B2148-EA4C-9BEC-B447-E5D49BFA4E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44709" y="2417631"/>
            <a:ext cx="4735952" cy="3059687"/>
          </a:xfrm>
          <a:prstGeom prst="rect">
            <a:avLst/>
          </a:prstGeom>
        </p:spPr>
      </p:pic>
    </p:spTree>
    <p:extLst>
      <p:ext uri="{BB962C8B-B14F-4D97-AF65-F5344CB8AC3E}">
        <p14:creationId xmlns:p14="http://schemas.microsoft.com/office/powerpoint/2010/main" val="2931849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23BC-AB13-A049-9D14-F8095262BAB0}"/>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EBB544FB-A261-1C43-A834-D547BBBE1EF2}"/>
              </a:ext>
            </a:extLst>
          </p:cNvPr>
          <p:cNvSpPr>
            <a:spLocks noGrp="1"/>
          </p:cNvSpPr>
          <p:nvPr>
            <p:ph idx="1"/>
          </p:nvPr>
        </p:nvSpPr>
        <p:spPr>
          <a:xfrm>
            <a:off x="609600" y="2160495"/>
            <a:ext cx="6589853" cy="3965670"/>
          </a:xfrm>
        </p:spPr>
        <p:txBody>
          <a:bodyPr>
            <a:normAutofit/>
          </a:bodyPr>
          <a:lstStyle/>
          <a:p>
            <a:r>
              <a:rPr lang="en-US" sz="2000" dirty="0"/>
              <a:t>We have established correlations for thermal conductivity of fresh UO2 fuel as a function of temperature</a:t>
            </a:r>
          </a:p>
          <a:p>
            <a:endParaRPr lang="en-US" sz="2000" dirty="0"/>
          </a:p>
          <a:p>
            <a:endParaRPr lang="en-US" sz="2000" dirty="0"/>
          </a:p>
          <a:p>
            <a:pPr lvl="1"/>
            <a:r>
              <a:rPr lang="en-US" sz="2000" dirty="0"/>
              <a:t>Where t = T/1000</a:t>
            </a:r>
          </a:p>
          <a:p>
            <a:pPr lvl="1"/>
            <a:r>
              <a:rPr lang="en-US" sz="2000" dirty="0">
                <a:solidFill>
                  <a:srgbClr val="FF0000"/>
                </a:solidFill>
              </a:rPr>
              <a:t>The first part of the equation describes the phonon interactions </a:t>
            </a:r>
          </a:p>
          <a:p>
            <a:pPr lvl="1"/>
            <a:r>
              <a:rPr lang="en-US" sz="2000" dirty="0">
                <a:solidFill>
                  <a:srgbClr val="23FF05"/>
                </a:solidFill>
              </a:rPr>
              <a:t>The second part describes electronic transport which becomes significant at high temperature</a:t>
            </a:r>
          </a:p>
          <a:p>
            <a:endParaRPr lang="en-US" sz="2000" dirty="0"/>
          </a:p>
        </p:txBody>
      </p:sp>
      <p:sp>
        <p:nvSpPr>
          <p:cNvPr id="4" name="Slide Number Placeholder 3">
            <a:extLst>
              <a:ext uri="{FF2B5EF4-FFF2-40B4-BE49-F238E27FC236}">
                <a16:creationId xmlns:a16="http://schemas.microsoft.com/office/drawing/2014/main" id="{FA1E69F8-8412-8D46-AF22-F204AFA4F7F8}"/>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descr="latex-image-1.pdf">
            <a:extLst>
              <a:ext uri="{FF2B5EF4-FFF2-40B4-BE49-F238E27FC236}">
                <a16:creationId xmlns:a16="http://schemas.microsoft.com/office/drawing/2014/main" id="{4B99836D-CC45-E14D-8D83-831325CBEC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6226" y="3240267"/>
            <a:ext cx="4849774" cy="488969"/>
          </a:xfrm>
          <a:prstGeom prst="rect">
            <a:avLst/>
          </a:prstGeom>
        </p:spPr>
      </p:pic>
      <p:pic>
        <p:nvPicPr>
          <p:cNvPr id="6" name="Picture 5">
            <a:extLst>
              <a:ext uri="{FF2B5EF4-FFF2-40B4-BE49-F238E27FC236}">
                <a16:creationId xmlns:a16="http://schemas.microsoft.com/office/drawing/2014/main" id="{05C1B3D7-16AF-A240-A2E2-E785C25B21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9453" y="2403563"/>
            <a:ext cx="4735952" cy="3059687"/>
          </a:xfrm>
          <a:prstGeom prst="rect">
            <a:avLst/>
          </a:prstGeom>
        </p:spPr>
      </p:pic>
    </p:spTree>
    <p:extLst>
      <p:ext uri="{BB962C8B-B14F-4D97-AF65-F5344CB8AC3E}">
        <p14:creationId xmlns:p14="http://schemas.microsoft.com/office/powerpoint/2010/main" val="2375579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7F66-8667-9747-AC98-5386FCEFEF05}"/>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09E7C28B-56E0-5643-A058-7EC11CFED032}"/>
              </a:ext>
            </a:extLst>
          </p:cNvPr>
          <p:cNvSpPr>
            <a:spLocks noGrp="1"/>
          </p:cNvSpPr>
          <p:nvPr>
            <p:ph idx="1"/>
          </p:nvPr>
        </p:nvSpPr>
        <p:spPr>
          <a:xfrm>
            <a:off x="609600" y="2160495"/>
            <a:ext cx="6531980" cy="3965670"/>
          </a:xfrm>
        </p:spPr>
        <p:txBody>
          <a:bodyPr/>
          <a:lstStyle/>
          <a:p>
            <a:r>
              <a:rPr lang="en-US" dirty="0">
                <a:latin typeface="Arial" charset="0"/>
                <a:ea typeface="MS PGothic" charset="0"/>
              </a:rPr>
              <a:t>UO</a:t>
            </a:r>
            <a:r>
              <a:rPr lang="en-US" baseline="-25000" dirty="0">
                <a:latin typeface="Arial" charset="0"/>
                <a:ea typeface="MS PGothic" charset="0"/>
              </a:rPr>
              <a:t>2</a:t>
            </a:r>
            <a:r>
              <a:rPr lang="en-US" dirty="0">
                <a:latin typeface="Arial" charset="0"/>
                <a:ea typeface="MS PGothic" charset="0"/>
              </a:rPr>
              <a:t> thermal conductivity is low and decreases more during reactor operation</a:t>
            </a:r>
          </a:p>
          <a:p>
            <a:r>
              <a:rPr lang="en-US" dirty="0"/>
              <a:t>The thermal conductivity has been collected after various amounts of burnup to make empirical fits</a:t>
            </a:r>
          </a:p>
          <a:p>
            <a:endParaRPr lang="en-US" dirty="0"/>
          </a:p>
        </p:txBody>
      </p:sp>
      <p:sp>
        <p:nvSpPr>
          <p:cNvPr id="4" name="Slide Number Placeholder 3">
            <a:extLst>
              <a:ext uri="{FF2B5EF4-FFF2-40B4-BE49-F238E27FC236}">
                <a16:creationId xmlns:a16="http://schemas.microsoft.com/office/drawing/2014/main" id="{23C9F6CF-A206-C74A-AB6F-5210D000F4E7}"/>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graphicFrame>
        <p:nvGraphicFramePr>
          <p:cNvPr id="5" name="Object 2">
            <a:extLst>
              <a:ext uri="{FF2B5EF4-FFF2-40B4-BE49-F238E27FC236}">
                <a16:creationId xmlns:a16="http://schemas.microsoft.com/office/drawing/2014/main" id="{1357D662-8961-1D47-A056-3FDBF40D9433}"/>
              </a:ext>
            </a:extLst>
          </p:cNvPr>
          <p:cNvGraphicFramePr>
            <a:graphicFrameLocks noChangeAspect="1"/>
          </p:cNvGraphicFramePr>
          <p:nvPr/>
        </p:nvGraphicFramePr>
        <p:xfrm>
          <a:off x="523052" y="4651821"/>
          <a:ext cx="6705076" cy="651076"/>
        </p:xfrm>
        <a:graphic>
          <a:graphicData uri="http://schemas.openxmlformats.org/presentationml/2006/ole">
            <mc:AlternateContent xmlns:mc="http://schemas.openxmlformats.org/markup-compatibility/2006">
              <mc:Choice xmlns:v="urn:schemas-microsoft-com:vml" Requires="v">
                <p:oleObj name="Equation" r:id="rId2" imgW="4178160" imgH="406080" progId="Equation.3">
                  <p:embed/>
                </p:oleObj>
              </mc:Choice>
              <mc:Fallback>
                <p:oleObj name="Equation" r:id="rId2" imgW="4178160" imgH="406080" progId="Equation.3">
                  <p:embed/>
                  <p:pic>
                    <p:nvPicPr>
                      <p:cNvPr id="5" name="Object 2">
                        <a:extLst>
                          <a:ext uri="{FF2B5EF4-FFF2-40B4-BE49-F238E27FC236}">
                            <a16:creationId xmlns:a16="http://schemas.microsoft.com/office/drawing/2014/main" id="{1357D662-8961-1D47-A056-3FDBF40D9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52" y="4651821"/>
                        <a:ext cx="6705076" cy="651076"/>
                      </a:xfrm>
                      <a:prstGeom prst="rect">
                        <a:avLst/>
                      </a:prstGeom>
                      <a:noFill/>
                      <a:ln>
                        <a:noFill/>
                      </a:ln>
                      <a:effectLst/>
                    </p:spPr>
                  </p:pic>
                </p:oleObj>
              </mc:Fallback>
            </mc:AlternateContent>
          </a:graphicData>
        </a:graphic>
      </p:graphicFrame>
      <p:graphicFrame>
        <p:nvGraphicFramePr>
          <p:cNvPr id="7" name="Object 1">
            <a:extLst>
              <a:ext uri="{FF2B5EF4-FFF2-40B4-BE49-F238E27FC236}">
                <a16:creationId xmlns:a16="http://schemas.microsoft.com/office/drawing/2014/main" id="{6ABB3B95-D499-CA42-9672-690C3008C8D4}"/>
              </a:ext>
            </a:extLst>
          </p:cNvPr>
          <p:cNvGraphicFramePr>
            <a:graphicFrameLocks noChangeAspect="1"/>
          </p:cNvGraphicFramePr>
          <p:nvPr/>
        </p:nvGraphicFramePr>
        <p:xfrm>
          <a:off x="7495978" y="1967299"/>
          <a:ext cx="4558934" cy="3902297"/>
        </p:xfrm>
        <a:graphic>
          <a:graphicData uri="http://schemas.openxmlformats.org/presentationml/2006/ole">
            <mc:AlternateContent xmlns:mc="http://schemas.openxmlformats.org/markup-compatibility/2006">
              <mc:Choice xmlns:v="urn:schemas-microsoft-com:vml" Requires="v">
                <p:oleObj r:id="rId4" imgW="5203952" imgH="4402938" progId="">
                  <p:embed/>
                </p:oleObj>
              </mc:Choice>
              <mc:Fallback>
                <p:oleObj r:id="rId4" imgW="5203952" imgH="4402938" progId="">
                  <p:embed/>
                  <p:pic>
                    <p:nvPicPr>
                      <p:cNvPr id="7" name="Object 1">
                        <a:extLst>
                          <a:ext uri="{FF2B5EF4-FFF2-40B4-BE49-F238E27FC236}">
                            <a16:creationId xmlns:a16="http://schemas.microsoft.com/office/drawing/2014/main" id="{6ABB3B95-D499-CA42-9672-690C3008C8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5978" y="1967299"/>
                        <a:ext cx="4558934" cy="390229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6367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4273-79E0-2143-B0E7-F1AE74C62608}"/>
              </a:ext>
            </a:extLst>
          </p:cNvPr>
          <p:cNvSpPr>
            <a:spLocks noGrp="1"/>
          </p:cNvSpPr>
          <p:nvPr>
            <p:ph type="title"/>
          </p:nvPr>
        </p:nvSpPr>
        <p:spPr/>
        <p:txBody>
          <a:bodyPr/>
          <a:lstStyle/>
          <a:p>
            <a:r>
              <a:rPr lang="en-US" dirty="0"/>
              <a:t>UO2 Thermal Conductivity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CA8FA-3700-FA48-9CDB-34677C5BC7D5}"/>
                  </a:ext>
                </a:extLst>
              </p:cNvPr>
              <p:cNvSpPr>
                <a:spLocks noGrp="1"/>
              </p:cNvSpPr>
              <p:nvPr>
                <p:ph idx="1"/>
              </p:nvPr>
            </p:nvSpPr>
            <p:spPr/>
            <p:txBody>
              <a:bodyPr/>
              <a:lstStyle/>
              <a:p>
                <a:r>
                  <a:rPr lang="en-US" dirty="0"/>
                  <a:t>One empirical model used in BISON is the NFIR model</a:t>
                </a:r>
              </a:p>
              <a:p>
                <a:r>
                  <a:rPr lang="en-US" dirty="0"/>
                  <a:t>The model is a function of the temperature T (in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and the burnup β (in MWD/</a:t>
                </a:r>
                <a:r>
                  <a:rPr lang="en-US" dirty="0" err="1"/>
                  <a:t>kgU</a:t>
                </a:r>
                <a:endParaRPr lang="en-US" dirty="0"/>
              </a:p>
            </p:txBody>
          </p:sp>
        </mc:Choice>
        <mc:Fallback xmlns="">
          <p:sp>
            <p:nvSpPr>
              <p:cNvPr id="3" name="Content Placeholder 2">
                <a:extLst>
                  <a:ext uri="{FF2B5EF4-FFF2-40B4-BE49-F238E27FC236}">
                    <a16:creationId xmlns:a16="http://schemas.microsoft.com/office/drawing/2014/main" id="{3EDCA8FA-3700-FA48-9CDB-34677C5BC7D5}"/>
                  </a:ext>
                </a:extLst>
              </p:cNvPr>
              <p:cNvSpPr>
                <a:spLocks noGrp="1" noRot="1" noChangeAspect="1" noMove="1" noResize="1" noEditPoints="1" noAdjustHandles="1" noChangeArrowheads="1" noChangeShapeType="1" noTextEdit="1"/>
              </p:cNvSpPr>
              <p:nvPr>
                <p:ph idx="1"/>
              </p:nvPr>
            </p:nvSpPr>
            <p:spPr>
              <a:blipFill>
                <a:blip r:embed="rId2"/>
                <a:stretch>
                  <a:fillRect l="-809" t="-9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F30064F-A733-8C43-8392-E5E8600CF218}"/>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grpSp>
        <p:nvGrpSpPr>
          <p:cNvPr id="11" name="Group 10">
            <a:extLst>
              <a:ext uri="{FF2B5EF4-FFF2-40B4-BE49-F238E27FC236}">
                <a16:creationId xmlns:a16="http://schemas.microsoft.com/office/drawing/2014/main" id="{42161884-8184-A446-8369-02FC42382906}"/>
              </a:ext>
            </a:extLst>
          </p:cNvPr>
          <p:cNvGrpSpPr/>
          <p:nvPr/>
        </p:nvGrpSpPr>
        <p:grpSpPr>
          <a:xfrm>
            <a:off x="502731" y="3799145"/>
            <a:ext cx="7320853" cy="2096641"/>
            <a:chOff x="1196982" y="3800021"/>
            <a:chExt cx="8483600" cy="2341639"/>
          </a:xfrm>
        </p:grpSpPr>
        <p:pic>
          <p:nvPicPr>
            <p:cNvPr id="5" name="Picture 4" descr="latex-image-1.pdf">
              <a:extLst>
                <a:ext uri="{FF2B5EF4-FFF2-40B4-BE49-F238E27FC236}">
                  <a16:creationId xmlns:a16="http://schemas.microsoft.com/office/drawing/2014/main" id="{DE478E37-2576-0844-AC97-9EE5E18D5F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6982" y="3800021"/>
              <a:ext cx="5410200" cy="241300"/>
            </a:xfrm>
            <a:prstGeom prst="rect">
              <a:avLst/>
            </a:prstGeom>
          </p:spPr>
        </p:pic>
        <p:pic>
          <p:nvPicPr>
            <p:cNvPr id="6" name="Picture 5" descr="latex-image-1.pdf">
              <a:extLst>
                <a:ext uri="{FF2B5EF4-FFF2-40B4-BE49-F238E27FC236}">
                  <a16:creationId xmlns:a16="http://schemas.microsoft.com/office/drawing/2014/main" id="{B76DE0A9-E0F6-8F41-AD1A-A90FA77927D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96982" y="4168160"/>
              <a:ext cx="3492500" cy="558800"/>
            </a:xfrm>
            <a:prstGeom prst="rect">
              <a:avLst/>
            </a:prstGeom>
          </p:spPr>
        </p:pic>
        <p:pic>
          <p:nvPicPr>
            <p:cNvPr id="7" name="Picture 6" descr="latex-image-1.pdf">
              <a:extLst>
                <a:ext uri="{FF2B5EF4-FFF2-40B4-BE49-F238E27FC236}">
                  <a16:creationId xmlns:a16="http://schemas.microsoft.com/office/drawing/2014/main" id="{07D79B9A-F3D8-CA44-BCDB-D956BDDDE9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6982" y="4726960"/>
              <a:ext cx="8483600" cy="533400"/>
            </a:xfrm>
            <a:prstGeom prst="rect">
              <a:avLst/>
            </a:prstGeom>
          </p:spPr>
        </p:pic>
        <p:pic>
          <p:nvPicPr>
            <p:cNvPr id="8" name="Picture 7" descr="latex-image-1.pdf">
              <a:extLst>
                <a:ext uri="{FF2B5EF4-FFF2-40B4-BE49-F238E27FC236}">
                  <a16:creationId xmlns:a16="http://schemas.microsoft.com/office/drawing/2014/main" id="{D6D82B0A-D859-4C48-9C99-94DDDA26D29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96982" y="5260360"/>
              <a:ext cx="6858000" cy="533400"/>
            </a:xfrm>
            <a:prstGeom prst="rect">
              <a:avLst/>
            </a:prstGeom>
          </p:spPr>
        </p:pic>
        <p:pic>
          <p:nvPicPr>
            <p:cNvPr id="9" name="Picture 8" descr="latex-image-1.pdf">
              <a:extLst>
                <a:ext uri="{FF2B5EF4-FFF2-40B4-BE49-F238E27FC236}">
                  <a16:creationId xmlns:a16="http://schemas.microsoft.com/office/drawing/2014/main" id="{7DB420B2-719A-E644-AD3A-33C902D259C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96982" y="5862260"/>
              <a:ext cx="2857500" cy="279400"/>
            </a:xfrm>
            <a:prstGeom prst="rect">
              <a:avLst/>
            </a:prstGeom>
          </p:spPr>
        </p:pic>
      </p:grpSp>
      <p:pic>
        <p:nvPicPr>
          <p:cNvPr id="12" name="Picture 11">
            <a:extLst>
              <a:ext uri="{FF2B5EF4-FFF2-40B4-BE49-F238E27FC236}">
                <a16:creationId xmlns:a16="http://schemas.microsoft.com/office/drawing/2014/main" id="{3C7CCD86-1EDE-D740-B56C-3C28CA570B92}"/>
              </a:ext>
            </a:extLst>
          </p:cNvPr>
          <p:cNvPicPr>
            <a:picLocks noChangeAspect="1"/>
          </p:cNvPicPr>
          <p:nvPr/>
        </p:nvPicPr>
        <p:blipFill>
          <a:blip r:embed="rId8"/>
          <a:stretch>
            <a:fillRect/>
          </a:stretch>
        </p:blipFill>
        <p:spPr>
          <a:xfrm>
            <a:off x="7874239" y="3028901"/>
            <a:ext cx="4267200" cy="3200400"/>
          </a:xfrm>
          <a:prstGeom prst="rect">
            <a:avLst/>
          </a:prstGeom>
        </p:spPr>
      </p:pic>
    </p:spTree>
    <p:extLst>
      <p:ext uri="{BB962C8B-B14F-4D97-AF65-F5344CB8AC3E}">
        <p14:creationId xmlns:p14="http://schemas.microsoft.com/office/powerpoint/2010/main" val="25850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0A2B-E6A0-8D42-B5CA-06A9643379FD}"/>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F0A76D93-A352-E54C-89CD-B17941B5B6AF}"/>
              </a:ext>
            </a:extLst>
          </p:cNvPr>
          <p:cNvSpPr>
            <a:spLocks noGrp="1"/>
          </p:cNvSpPr>
          <p:nvPr>
            <p:ph idx="1"/>
          </p:nvPr>
        </p:nvSpPr>
        <p:spPr>
          <a:xfrm>
            <a:off x="609600" y="2160495"/>
            <a:ext cx="7527235" cy="3965670"/>
          </a:xfrm>
        </p:spPr>
        <p:txBody>
          <a:bodyPr/>
          <a:lstStyle/>
          <a:p>
            <a:r>
              <a:rPr lang="en-US" dirty="0"/>
              <a:t>The R</a:t>
            </a:r>
            <a:r>
              <a:rPr lang="en-US" baseline="-25000" dirty="0"/>
              <a:t>f</a:t>
            </a:r>
            <a:r>
              <a:rPr lang="en-US" dirty="0"/>
              <a:t> function switches between two k</a:t>
            </a:r>
            <a:r>
              <a:rPr lang="en-US" baseline="-25000" dirty="0"/>
              <a:t>ph</a:t>
            </a:r>
            <a:r>
              <a:rPr lang="en-US" dirty="0"/>
              <a:t> functions, accounting for thermal recovery</a:t>
            </a:r>
          </a:p>
          <a:p>
            <a:endParaRPr lang="en-US" dirty="0"/>
          </a:p>
        </p:txBody>
      </p:sp>
      <p:sp>
        <p:nvSpPr>
          <p:cNvPr id="4" name="Slide Number Placeholder 3">
            <a:extLst>
              <a:ext uri="{FF2B5EF4-FFF2-40B4-BE49-F238E27FC236}">
                <a16:creationId xmlns:a16="http://schemas.microsoft.com/office/drawing/2014/main" id="{1B837B61-097A-0F42-8BB5-D4D4A35F2A63}"/>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6" name="Picture 5">
            <a:extLst>
              <a:ext uri="{FF2B5EF4-FFF2-40B4-BE49-F238E27FC236}">
                <a16:creationId xmlns:a16="http://schemas.microsoft.com/office/drawing/2014/main" id="{C7EAC627-0B90-284A-8A60-57C4030991BD}"/>
              </a:ext>
            </a:extLst>
          </p:cNvPr>
          <p:cNvPicPr>
            <a:picLocks noChangeAspect="1"/>
          </p:cNvPicPr>
          <p:nvPr/>
        </p:nvPicPr>
        <p:blipFill>
          <a:blip r:embed="rId2"/>
          <a:stretch>
            <a:fillRect/>
          </a:stretch>
        </p:blipFill>
        <p:spPr>
          <a:xfrm>
            <a:off x="8737600" y="1655416"/>
            <a:ext cx="2349907" cy="2267585"/>
          </a:xfrm>
          <a:prstGeom prst="rect">
            <a:avLst/>
          </a:prstGeom>
        </p:spPr>
      </p:pic>
      <p:pic>
        <p:nvPicPr>
          <p:cNvPr id="8" name="Picture 7" descr="latex-image-1.pdf">
            <a:extLst>
              <a:ext uri="{FF2B5EF4-FFF2-40B4-BE49-F238E27FC236}">
                <a16:creationId xmlns:a16="http://schemas.microsoft.com/office/drawing/2014/main" id="{9E710241-3779-7943-8F38-E1F56D1CE69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82176" y="3178832"/>
            <a:ext cx="3013824" cy="500335"/>
          </a:xfrm>
          <a:prstGeom prst="rect">
            <a:avLst/>
          </a:prstGeom>
        </p:spPr>
      </p:pic>
      <p:pic>
        <p:nvPicPr>
          <p:cNvPr id="9" name="Picture 8">
            <a:extLst>
              <a:ext uri="{FF2B5EF4-FFF2-40B4-BE49-F238E27FC236}">
                <a16:creationId xmlns:a16="http://schemas.microsoft.com/office/drawing/2014/main" id="{5976AC22-529F-0C45-BB86-FFB77D5CB214}"/>
              </a:ext>
            </a:extLst>
          </p:cNvPr>
          <p:cNvPicPr>
            <a:picLocks noChangeAspect="1"/>
          </p:cNvPicPr>
          <p:nvPr/>
        </p:nvPicPr>
        <p:blipFill>
          <a:blip r:embed="rId4"/>
          <a:stretch>
            <a:fillRect/>
          </a:stretch>
        </p:blipFill>
        <p:spPr>
          <a:xfrm>
            <a:off x="775938" y="3417921"/>
            <a:ext cx="4191000" cy="3073400"/>
          </a:xfrm>
          <a:prstGeom prst="rect">
            <a:avLst/>
          </a:prstGeom>
        </p:spPr>
      </p:pic>
      <p:pic>
        <p:nvPicPr>
          <p:cNvPr id="10" name="Picture 9">
            <a:extLst>
              <a:ext uri="{FF2B5EF4-FFF2-40B4-BE49-F238E27FC236}">
                <a16:creationId xmlns:a16="http://schemas.microsoft.com/office/drawing/2014/main" id="{82EA9F60-2980-B048-B5BC-7B5CAA6BF178}"/>
              </a:ext>
            </a:extLst>
          </p:cNvPr>
          <p:cNvPicPr>
            <a:picLocks noChangeAspect="1"/>
          </p:cNvPicPr>
          <p:nvPr/>
        </p:nvPicPr>
        <p:blipFill>
          <a:blip r:embed="rId5"/>
          <a:stretch>
            <a:fillRect/>
          </a:stretch>
        </p:blipFill>
        <p:spPr>
          <a:xfrm>
            <a:off x="5461831" y="3417921"/>
            <a:ext cx="4191000" cy="3073400"/>
          </a:xfrm>
          <a:prstGeom prst="rect">
            <a:avLst/>
          </a:prstGeom>
        </p:spPr>
      </p:pic>
    </p:spTree>
    <p:extLst>
      <p:ext uri="{BB962C8B-B14F-4D97-AF65-F5344CB8AC3E}">
        <p14:creationId xmlns:p14="http://schemas.microsoft.com/office/powerpoint/2010/main" val="2123364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F56E-684B-9E46-0184-D937763BAB2A}"/>
              </a:ext>
            </a:extLst>
          </p:cNvPr>
          <p:cNvSpPr>
            <a:spLocks noGrp="1"/>
          </p:cNvSpPr>
          <p:nvPr>
            <p:ph type="title"/>
          </p:nvPr>
        </p:nvSpPr>
        <p:spPr/>
        <p:txBody>
          <a:bodyPr/>
          <a:lstStyle/>
          <a:p>
            <a:r>
              <a:rPr lang="en-US" dirty="0"/>
              <a:t>MOOSE/BISON Models</a:t>
            </a:r>
          </a:p>
        </p:txBody>
      </p:sp>
      <p:sp>
        <p:nvSpPr>
          <p:cNvPr id="3" name="Content Placeholder 2">
            <a:extLst>
              <a:ext uri="{FF2B5EF4-FFF2-40B4-BE49-F238E27FC236}">
                <a16:creationId xmlns:a16="http://schemas.microsoft.com/office/drawing/2014/main" id="{E608BB7E-77F3-727B-EAA1-B368F937B96F}"/>
              </a:ext>
            </a:extLst>
          </p:cNvPr>
          <p:cNvSpPr>
            <a:spLocks noGrp="1"/>
          </p:cNvSpPr>
          <p:nvPr>
            <p:ph idx="1"/>
          </p:nvPr>
        </p:nvSpPr>
        <p:spPr>
          <a:xfrm>
            <a:off x="609600" y="2160495"/>
            <a:ext cx="5685183" cy="3965670"/>
          </a:xfrm>
        </p:spPr>
        <p:txBody>
          <a:bodyPr/>
          <a:lstStyle/>
          <a:p>
            <a:r>
              <a:rPr lang="en-US" dirty="0">
                <a:hlinkClick r:id="rId2"/>
              </a:rPr>
              <a:t>https://mooseframework.inl.gov/bison/source/materials/UO2Thermal.html</a:t>
            </a:r>
            <a:endParaRPr lang="en-US" dirty="0"/>
          </a:p>
          <a:p>
            <a:r>
              <a:rPr lang="en-US" dirty="0"/>
              <a:t>Fink-</a:t>
            </a:r>
            <a:r>
              <a:rPr lang="en-US" dirty="0" err="1"/>
              <a:t>Lucuta</a:t>
            </a:r>
            <a:endParaRPr lang="en-US" dirty="0"/>
          </a:p>
          <a:p>
            <a:r>
              <a:rPr lang="en-US" dirty="0"/>
              <a:t>Halden</a:t>
            </a:r>
          </a:p>
          <a:p>
            <a:r>
              <a:rPr lang="en-US" dirty="0"/>
              <a:t>NFIR</a:t>
            </a:r>
          </a:p>
          <a:p>
            <a:r>
              <a:rPr lang="en-US" dirty="0"/>
              <a:t>NFI</a:t>
            </a:r>
          </a:p>
          <a:p>
            <a:r>
              <a:rPr lang="en-US" dirty="0"/>
              <a:t>Ronchi-</a:t>
            </a:r>
            <a:r>
              <a:rPr lang="en-US" dirty="0" err="1"/>
              <a:t>Staicu</a:t>
            </a:r>
            <a:endParaRPr lang="en-US" dirty="0"/>
          </a:p>
          <a:p>
            <a:r>
              <a:rPr lang="en-US" dirty="0" err="1"/>
              <a:t>Toptan</a:t>
            </a:r>
            <a:r>
              <a:rPr lang="en-US" dirty="0"/>
              <a:t> (NCSU alum)</a:t>
            </a:r>
          </a:p>
        </p:txBody>
      </p:sp>
      <p:sp>
        <p:nvSpPr>
          <p:cNvPr id="4" name="Slide Number Placeholder 3">
            <a:extLst>
              <a:ext uri="{FF2B5EF4-FFF2-40B4-BE49-F238E27FC236}">
                <a16:creationId xmlns:a16="http://schemas.microsoft.com/office/drawing/2014/main" id="{D798E50C-9D8E-C5D2-B0DC-E78DA39516F1}"/>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1026" name="Picture 2">
            <a:extLst>
              <a:ext uri="{FF2B5EF4-FFF2-40B4-BE49-F238E27FC236}">
                <a16:creationId xmlns:a16="http://schemas.microsoft.com/office/drawing/2014/main" id="{DDDF0DC7-0811-87A2-B79F-93AA7A5304D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00749" y="2160495"/>
            <a:ext cx="4681651" cy="3755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45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1970-F3F5-A94D-AE92-F20A79829D2D}"/>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EA711F14-73E2-A715-A83A-56B9AADE5F8F}"/>
              </a:ext>
            </a:extLst>
          </p:cNvPr>
          <p:cNvSpPr>
            <a:spLocks noGrp="1"/>
          </p:cNvSpPr>
          <p:nvPr>
            <p:ph idx="1"/>
          </p:nvPr>
        </p:nvSpPr>
        <p:spPr>
          <a:xfrm>
            <a:off x="609600" y="1968501"/>
            <a:ext cx="10972800" cy="4157664"/>
          </a:xfrm>
        </p:spPr>
        <p:txBody>
          <a:bodyPr/>
          <a:lstStyle/>
          <a:p>
            <a:r>
              <a:rPr lang="en-US" sz="2000" dirty="0"/>
              <a:t>Dr. Jiang covered an intro to numerical thermomechanics</a:t>
            </a:r>
          </a:p>
          <a:p>
            <a:r>
              <a:rPr lang="en-US" sz="2000" dirty="0"/>
              <a:t>Fuel performance codes are focused on predicting the temperature of the pellet and the stress in the cladding</a:t>
            </a:r>
          </a:p>
          <a:p>
            <a:r>
              <a:rPr lang="en-US" sz="2000" dirty="0"/>
              <a:t>All fuel performance codes</a:t>
            </a:r>
          </a:p>
          <a:p>
            <a:pPr lvl="1"/>
            <a:r>
              <a:rPr lang="en-US" sz="2000" dirty="0"/>
              <a:t>Numerically model the temperature in the fuel</a:t>
            </a:r>
          </a:p>
          <a:p>
            <a:pPr lvl="1"/>
            <a:r>
              <a:rPr lang="en-US" sz="2000" dirty="0"/>
              <a:t>Numerically model the stress in the cladding</a:t>
            </a:r>
          </a:p>
          <a:p>
            <a:pPr lvl="1"/>
            <a:r>
              <a:rPr lang="en-US" sz="2000" dirty="0"/>
              <a:t>And consider gap pressure, closure, and heat transfer in some way</a:t>
            </a:r>
          </a:p>
          <a:p>
            <a:r>
              <a:rPr lang="en-US" sz="2000" dirty="0"/>
              <a:t>Last-Last Time:</a:t>
            </a:r>
          </a:p>
          <a:p>
            <a:pPr lvl="1"/>
            <a:r>
              <a:rPr lang="en-US" sz="2000" dirty="0"/>
              <a:t>Gap size change due to thermal expansion</a:t>
            </a:r>
          </a:p>
          <a:p>
            <a:pPr lvl="1"/>
            <a:r>
              <a:rPr lang="en-US" sz="2000" dirty="0"/>
              <a:t>Intro into defects and materials processing</a:t>
            </a:r>
          </a:p>
        </p:txBody>
      </p:sp>
      <p:sp>
        <p:nvSpPr>
          <p:cNvPr id="4" name="Slide Number Placeholder 3">
            <a:extLst>
              <a:ext uri="{FF2B5EF4-FFF2-40B4-BE49-F238E27FC236}">
                <a16:creationId xmlns:a16="http://schemas.microsoft.com/office/drawing/2014/main" id="{5BA1D232-F61C-0870-5C34-3688EEE46BBB}"/>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202772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0FE3-9B84-154C-911C-3D55F7F2098E}"/>
              </a:ext>
            </a:extLst>
          </p:cNvPr>
          <p:cNvSpPr>
            <a:spLocks noGrp="1"/>
          </p:cNvSpPr>
          <p:nvPr>
            <p:ph type="title"/>
          </p:nvPr>
        </p:nvSpPr>
        <p:spPr/>
        <p:txBody>
          <a:bodyPr/>
          <a:lstStyle/>
          <a:p>
            <a:pPr algn="l"/>
            <a:r>
              <a:rPr lang="en-US" dirty="0"/>
              <a:t>Other Physical Changes</a:t>
            </a:r>
          </a:p>
        </p:txBody>
      </p:sp>
      <p:sp>
        <p:nvSpPr>
          <p:cNvPr id="3" name="Content Placeholder 2">
            <a:extLst>
              <a:ext uri="{FF2B5EF4-FFF2-40B4-BE49-F238E27FC236}">
                <a16:creationId xmlns:a16="http://schemas.microsoft.com/office/drawing/2014/main" id="{F4FE3119-4514-4441-BC64-B0004A46E939}"/>
              </a:ext>
            </a:extLst>
          </p:cNvPr>
          <p:cNvSpPr>
            <a:spLocks noGrp="1"/>
          </p:cNvSpPr>
          <p:nvPr>
            <p:ph sz="half" idx="1"/>
          </p:nvPr>
        </p:nvSpPr>
        <p:spPr>
          <a:xfrm>
            <a:off x="609600" y="1968501"/>
            <a:ext cx="5293360" cy="4157663"/>
          </a:xfrm>
        </p:spPr>
        <p:txBody>
          <a:bodyPr/>
          <a:lstStyle/>
          <a:p>
            <a:r>
              <a:rPr lang="en-US" sz="2000" dirty="0"/>
              <a:t>An important effect of radiation damage is the volume increase of the crystal lattice, leading to macroscopic swelling of the fuel material</a:t>
            </a:r>
          </a:p>
          <a:p>
            <a:r>
              <a:rPr lang="en-US" sz="2000" dirty="0"/>
              <a:t>Alpha particle damage alone can cause approximately 0.4% swelling</a:t>
            </a:r>
          </a:p>
          <a:p>
            <a:r>
              <a:rPr lang="en-US" sz="2000" dirty="0"/>
              <a:t>Mechanical properties also vary with damage</a:t>
            </a:r>
          </a:p>
          <a:p>
            <a:r>
              <a:rPr lang="en-US" sz="2000" dirty="0"/>
              <a:t>Hardness increases as a function of dpa</a:t>
            </a:r>
          </a:p>
          <a:p>
            <a:r>
              <a:rPr lang="en-US" sz="2000" dirty="0"/>
              <a:t>Young’s modulus decreases with dpa</a:t>
            </a:r>
          </a:p>
          <a:p>
            <a:endParaRPr lang="en-US" sz="2000" dirty="0"/>
          </a:p>
          <a:p>
            <a:endParaRPr lang="en-US" sz="2000" dirty="0"/>
          </a:p>
        </p:txBody>
      </p:sp>
      <p:sp>
        <p:nvSpPr>
          <p:cNvPr id="5" name="Slide Number Placeholder 4">
            <a:extLst>
              <a:ext uri="{FF2B5EF4-FFF2-40B4-BE49-F238E27FC236}">
                <a16:creationId xmlns:a16="http://schemas.microsoft.com/office/drawing/2014/main" id="{61232C78-AEC2-7543-950C-5BE2E21D9EAB}"/>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pic>
        <p:nvPicPr>
          <p:cNvPr id="7" name="Picture 6">
            <a:extLst>
              <a:ext uri="{FF2B5EF4-FFF2-40B4-BE49-F238E27FC236}">
                <a16:creationId xmlns:a16="http://schemas.microsoft.com/office/drawing/2014/main" id="{203F6D67-D098-534E-BE8E-7E834262E0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7075" y="3348136"/>
            <a:ext cx="3003815" cy="2236884"/>
          </a:xfrm>
          <a:prstGeom prst="rect">
            <a:avLst/>
          </a:prstGeom>
        </p:spPr>
      </p:pic>
      <p:pic>
        <p:nvPicPr>
          <p:cNvPr id="8" name="Picture 7">
            <a:extLst>
              <a:ext uri="{FF2B5EF4-FFF2-40B4-BE49-F238E27FC236}">
                <a16:creationId xmlns:a16="http://schemas.microsoft.com/office/drawing/2014/main" id="{FCE15732-A7E7-6540-807F-7F89C46C67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1660" y="857449"/>
            <a:ext cx="2918460" cy="2448022"/>
          </a:xfrm>
          <a:prstGeom prst="rect">
            <a:avLst/>
          </a:prstGeom>
        </p:spPr>
      </p:pic>
      <p:pic>
        <p:nvPicPr>
          <p:cNvPr id="9" name="Picture 8">
            <a:extLst>
              <a:ext uri="{FF2B5EF4-FFF2-40B4-BE49-F238E27FC236}">
                <a16:creationId xmlns:a16="http://schemas.microsoft.com/office/drawing/2014/main" id="{0CF9D706-B520-DB48-82D5-5F14A99B80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890" y="3262805"/>
            <a:ext cx="3231109" cy="2335356"/>
          </a:xfrm>
          <a:prstGeom prst="rect">
            <a:avLst/>
          </a:prstGeom>
        </p:spPr>
      </p:pic>
    </p:spTree>
    <p:extLst>
      <p:ext uri="{BB962C8B-B14F-4D97-AF65-F5344CB8AC3E}">
        <p14:creationId xmlns:p14="http://schemas.microsoft.com/office/powerpoint/2010/main" val="2519450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5BE65-EA33-1E27-56CE-E2C2B17D9C66}"/>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7E7D6AA5-7E15-D5D2-21E6-D2B97AFB376F}"/>
              </a:ext>
            </a:extLst>
          </p:cNvPr>
          <p:cNvSpPr>
            <a:spLocks noGrp="1"/>
          </p:cNvSpPr>
          <p:nvPr>
            <p:ph idx="1"/>
          </p:nvPr>
        </p:nvSpPr>
        <p:spPr>
          <a:xfrm>
            <a:off x="609599" y="2160495"/>
            <a:ext cx="6984345" cy="3965670"/>
          </a:xfrm>
        </p:spPr>
        <p:txBody>
          <a:bodyPr/>
          <a:lstStyle/>
          <a:p>
            <a:r>
              <a:rPr lang="en-US" sz="2000" dirty="0"/>
              <a:t>At the beginning of the irradiation, the local power is ~10% higher on the pellet periphery, due to self-shielding effect in 235U fissions driven by neutrons entering the rods after interactions in the water</a:t>
            </a:r>
          </a:p>
          <a:p>
            <a:r>
              <a:rPr lang="en-US" sz="2000" dirty="0"/>
              <a:t>With increasing burnup, a strong capture of neutrons by U-238 in the resonance range occurs at the periphery of the fuel</a:t>
            </a:r>
          </a:p>
          <a:p>
            <a:r>
              <a:rPr lang="en-US" sz="2000" dirty="0"/>
              <a:t>This leads to the production of Pu-239, and leads to a higher fissile density and thus a further increase in the local power/burnup</a:t>
            </a:r>
          </a:p>
          <a:p>
            <a:r>
              <a:rPr lang="en-US" sz="2000" dirty="0"/>
              <a:t>This high local burnup area is on the outer ring of the fuel and is about 200 microns thick, which represents about 8% of the fuel </a:t>
            </a:r>
          </a:p>
        </p:txBody>
      </p:sp>
      <p:sp>
        <p:nvSpPr>
          <p:cNvPr id="4" name="Slide Number Placeholder 3">
            <a:extLst>
              <a:ext uri="{FF2B5EF4-FFF2-40B4-BE49-F238E27FC236}">
                <a16:creationId xmlns:a16="http://schemas.microsoft.com/office/drawing/2014/main" id="{3F5D40A2-C122-748D-287A-ABF9B301DAC3}"/>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73FA6F1C-644B-3526-0AF4-93577663AE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93945" y="2160495"/>
            <a:ext cx="4505289" cy="3519487"/>
          </a:xfrm>
          <a:prstGeom prst="rect">
            <a:avLst/>
          </a:prstGeom>
        </p:spPr>
      </p:pic>
    </p:spTree>
    <p:extLst>
      <p:ext uri="{BB962C8B-B14F-4D97-AF65-F5344CB8AC3E}">
        <p14:creationId xmlns:p14="http://schemas.microsoft.com/office/powerpoint/2010/main" val="3579925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F0A-FB4F-F14A-9D10-B2D7EF59513F}"/>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DEF965F-60E3-9840-A7E1-862600FE55A8}"/>
              </a:ext>
            </a:extLst>
          </p:cNvPr>
          <p:cNvSpPr>
            <a:spLocks noGrp="1"/>
          </p:cNvSpPr>
          <p:nvPr>
            <p:ph idx="1"/>
          </p:nvPr>
        </p:nvSpPr>
        <p:spPr>
          <a:xfrm>
            <a:off x="609600" y="2160495"/>
            <a:ext cx="6374295" cy="3965670"/>
          </a:xfrm>
        </p:spPr>
        <p:txBody>
          <a:bodyPr/>
          <a:lstStyle/>
          <a:p>
            <a:r>
              <a:rPr lang="en-US" sz="2000" dirty="0"/>
              <a:t>When thermal recovery is not sufficiently efficient (at lower temperatures), the accumulation of defects at high burnup can lead to the instability of the crystalline structure, initiating a restructuring driven by the energy stored in the material</a:t>
            </a:r>
          </a:p>
          <a:p>
            <a:r>
              <a:rPr lang="en-US" sz="2000" dirty="0"/>
              <a:t>This can be amorphization (not observed in UO2) or recrystallization/polygonization</a:t>
            </a:r>
          </a:p>
          <a:p>
            <a:r>
              <a:rPr lang="en-US" sz="2000" dirty="0"/>
              <a:t>Polygonization is the rearrangement of dislocations into sub-domain walls with slightly misaligned grains</a:t>
            </a:r>
          </a:p>
          <a:p>
            <a:r>
              <a:rPr lang="en-US" sz="2000" dirty="0"/>
              <a:t>In UO2, grains subdivide from 10 microns in size to 100-200 nm size, and a densely porous structure is formed (~20% porosity)</a:t>
            </a:r>
          </a:p>
          <a:p>
            <a:endParaRPr lang="en-US" sz="2000" dirty="0"/>
          </a:p>
        </p:txBody>
      </p:sp>
      <p:sp>
        <p:nvSpPr>
          <p:cNvPr id="4" name="Slide Number Placeholder 3">
            <a:extLst>
              <a:ext uri="{FF2B5EF4-FFF2-40B4-BE49-F238E27FC236}">
                <a16:creationId xmlns:a16="http://schemas.microsoft.com/office/drawing/2014/main" id="{BB5BCB2B-E992-4441-95C8-78A017C7D93C}"/>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FBBCBAF5-E9B2-7248-9AE1-49352A7604D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10598" y="2571267"/>
            <a:ext cx="5081402" cy="2623585"/>
          </a:xfrm>
          <a:prstGeom prst="rect">
            <a:avLst/>
          </a:prstGeom>
        </p:spPr>
      </p:pic>
    </p:spTree>
    <p:extLst>
      <p:ext uri="{BB962C8B-B14F-4D97-AF65-F5344CB8AC3E}">
        <p14:creationId xmlns:p14="http://schemas.microsoft.com/office/powerpoint/2010/main" val="1011576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C53A-0044-E74B-AB34-073F51252D99}"/>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993DC90-CC3F-2D46-ABBB-95604395731F}"/>
              </a:ext>
            </a:extLst>
          </p:cNvPr>
          <p:cNvSpPr>
            <a:spLocks noGrp="1"/>
          </p:cNvSpPr>
          <p:nvPr>
            <p:ph idx="1"/>
          </p:nvPr>
        </p:nvSpPr>
        <p:spPr>
          <a:xfrm>
            <a:off x="609600" y="2160495"/>
            <a:ext cx="5825924" cy="3965670"/>
          </a:xfrm>
        </p:spPr>
        <p:txBody>
          <a:bodyPr/>
          <a:lstStyle/>
          <a:p>
            <a:r>
              <a:rPr lang="en-US" sz="2000" dirty="0"/>
              <a:t>The increase of the relative porosity volume degrades the material conductivity and reduces the mean grain size</a:t>
            </a:r>
          </a:p>
          <a:p>
            <a:r>
              <a:rPr lang="en-US" sz="2000" dirty="0"/>
              <a:t>On the other hand, the intragranular irradiation defect-cleaning improves the fuel intrinsic thermal conductivity</a:t>
            </a:r>
          </a:p>
          <a:p>
            <a:r>
              <a:rPr lang="en-US" sz="2000" dirty="0"/>
              <a:t>Fission gas in HBS bubble is retained, not released</a:t>
            </a:r>
          </a:p>
          <a:p>
            <a:r>
              <a:rPr lang="en-US" sz="2000" dirty="0"/>
              <a:t>Exact mechanism of HBS formation is not fully understood, believe to be polygonization, interacting with fission gas bubbles, dislocation growth, and high levels of energy deposition</a:t>
            </a:r>
          </a:p>
          <a:p>
            <a:endParaRPr lang="en-US" sz="2000" dirty="0"/>
          </a:p>
        </p:txBody>
      </p:sp>
      <p:sp>
        <p:nvSpPr>
          <p:cNvPr id="4" name="Slide Number Placeholder 3">
            <a:extLst>
              <a:ext uri="{FF2B5EF4-FFF2-40B4-BE49-F238E27FC236}">
                <a16:creationId xmlns:a16="http://schemas.microsoft.com/office/drawing/2014/main" id="{EE9D85E4-BA66-354B-9C43-D5865BAE4DDE}"/>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5" name="Picture 4">
            <a:extLst>
              <a:ext uri="{FF2B5EF4-FFF2-40B4-BE49-F238E27FC236}">
                <a16:creationId xmlns:a16="http://schemas.microsoft.com/office/drawing/2014/main" id="{49F41BE0-6844-054D-9C3D-11E7D80FAB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469366" y="3270679"/>
            <a:ext cx="4691364" cy="1845104"/>
          </a:xfrm>
          <a:prstGeom prst="rect">
            <a:avLst/>
          </a:prstGeom>
        </p:spPr>
      </p:pic>
      <p:pic>
        <p:nvPicPr>
          <p:cNvPr id="6" name="Picture 5">
            <a:extLst>
              <a:ext uri="{FF2B5EF4-FFF2-40B4-BE49-F238E27FC236}">
                <a16:creationId xmlns:a16="http://schemas.microsoft.com/office/drawing/2014/main" id="{5A3D81E5-FE66-954A-BF79-8BA494556A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1895" y="2708475"/>
            <a:ext cx="3051205" cy="2250151"/>
          </a:xfrm>
          <a:prstGeom prst="rect">
            <a:avLst/>
          </a:prstGeom>
        </p:spPr>
      </p:pic>
    </p:spTree>
    <p:extLst>
      <p:ext uri="{BB962C8B-B14F-4D97-AF65-F5344CB8AC3E}">
        <p14:creationId xmlns:p14="http://schemas.microsoft.com/office/powerpoint/2010/main" val="112175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01FB7-A422-CC47-3EB9-B1E9E8DEC9C5}"/>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9095C1C5-DC4A-95FC-775C-721033291ECD}"/>
              </a:ext>
            </a:extLst>
          </p:cNvPr>
          <p:cNvSpPr>
            <a:spLocks noGrp="1"/>
          </p:cNvSpPr>
          <p:nvPr>
            <p:ph idx="1"/>
          </p:nvPr>
        </p:nvSpPr>
        <p:spPr>
          <a:xfrm>
            <a:off x="609600" y="2160495"/>
            <a:ext cx="6506817" cy="3965670"/>
          </a:xfrm>
        </p:spPr>
        <p:txBody>
          <a:bodyPr/>
          <a:lstStyle/>
          <a:p>
            <a:r>
              <a:rPr lang="en-US" sz="2000" dirty="0"/>
              <a:t>HBS has a high fission gas retention capacity, and does not evolve toward an open system of interconnected channels, even when porosity reaches very high values</a:t>
            </a:r>
          </a:p>
          <a:p>
            <a:r>
              <a:rPr lang="en-US" sz="2000" dirty="0"/>
              <a:t>Thus, the HBS is a relatively stable structure, limiting pressure increase in the plenum</a:t>
            </a:r>
          </a:p>
          <a:p>
            <a:r>
              <a:rPr lang="en-US" sz="2000" dirty="0"/>
              <a:t>While burnup is higher in the rim region, the HBS polygonization removes/sweeps defects to new grain boundaries, removing some phonon scatterers</a:t>
            </a:r>
          </a:p>
          <a:p>
            <a:r>
              <a:rPr lang="en-US" sz="2000" dirty="0"/>
              <a:t>Despite high porosity, thermal conductivity increases, slightly decreasing centerline temperatures in high burnup fuel</a:t>
            </a:r>
          </a:p>
        </p:txBody>
      </p:sp>
      <p:sp>
        <p:nvSpPr>
          <p:cNvPr id="4" name="Slide Number Placeholder 3">
            <a:extLst>
              <a:ext uri="{FF2B5EF4-FFF2-40B4-BE49-F238E27FC236}">
                <a16:creationId xmlns:a16="http://schemas.microsoft.com/office/drawing/2014/main" id="{A00B1FEA-7CDB-4C28-CDE5-8C02897913E5}"/>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a:extLst>
              <a:ext uri="{FF2B5EF4-FFF2-40B4-BE49-F238E27FC236}">
                <a16:creationId xmlns:a16="http://schemas.microsoft.com/office/drawing/2014/main" id="{D0419B49-BF83-C00D-78FA-752813401A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61111" y="2074829"/>
            <a:ext cx="3821289" cy="2550829"/>
          </a:xfrm>
          <a:prstGeom prst="rect">
            <a:avLst/>
          </a:prstGeom>
        </p:spPr>
      </p:pic>
      <p:pic>
        <p:nvPicPr>
          <p:cNvPr id="6" name="Picture 5">
            <a:extLst>
              <a:ext uri="{FF2B5EF4-FFF2-40B4-BE49-F238E27FC236}">
                <a16:creationId xmlns:a16="http://schemas.microsoft.com/office/drawing/2014/main" id="{FA6D0638-F448-C209-51D4-B99C2D476A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98431" y="4625658"/>
            <a:ext cx="2946647" cy="1928184"/>
          </a:xfrm>
          <a:prstGeom prst="rect">
            <a:avLst/>
          </a:prstGeom>
        </p:spPr>
      </p:pic>
    </p:spTree>
    <p:extLst>
      <p:ext uri="{BB962C8B-B14F-4D97-AF65-F5344CB8AC3E}">
        <p14:creationId xmlns:p14="http://schemas.microsoft.com/office/powerpoint/2010/main" val="2496151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7CAA-C15D-A23E-A5D9-0DBFBEF7E9EE}"/>
              </a:ext>
            </a:extLst>
          </p:cNvPr>
          <p:cNvSpPr>
            <a:spLocks noGrp="1"/>
          </p:cNvSpPr>
          <p:nvPr>
            <p:ph type="title"/>
          </p:nvPr>
        </p:nvSpPr>
        <p:spPr/>
        <p:txBody>
          <a:bodyPr/>
          <a:lstStyle/>
          <a:p>
            <a:r>
              <a:rPr lang="en-US" dirty="0"/>
              <a:t>Radiation Effects Summary</a:t>
            </a:r>
          </a:p>
        </p:txBody>
      </p:sp>
      <p:sp>
        <p:nvSpPr>
          <p:cNvPr id="3" name="Content Placeholder 2">
            <a:extLst>
              <a:ext uri="{FF2B5EF4-FFF2-40B4-BE49-F238E27FC236}">
                <a16:creationId xmlns:a16="http://schemas.microsoft.com/office/drawing/2014/main" id="{82A9D1E5-B8B5-EB31-B642-DFCB5E5FD494}"/>
              </a:ext>
            </a:extLst>
          </p:cNvPr>
          <p:cNvSpPr>
            <a:spLocks noGrp="1"/>
          </p:cNvSpPr>
          <p:nvPr>
            <p:ph idx="1"/>
          </p:nvPr>
        </p:nvSpPr>
        <p:spPr/>
        <p:txBody>
          <a:bodyPr/>
          <a:lstStyle/>
          <a:p>
            <a:r>
              <a:rPr lang="en-US" dirty="0"/>
              <a:t>Formation of loops of voids as primary defect clusters</a:t>
            </a:r>
          </a:p>
          <a:p>
            <a:r>
              <a:rPr lang="en-US" dirty="0"/>
              <a:t>Radiation effects include both chemistry and physical property changes</a:t>
            </a:r>
          </a:p>
          <a:p>
            <a:r>
              <a:rPr lang="en-US" dirty="0"/>
              <a:t>One of the key physical properties modified is the thermal conductivity</a:t>
            </a:r>
          </a:p>
          <a:p>
            <a:pPr lvl="1"/>
            <a:r>
              <a:rPr lang="en-US" dirty="0"/>
              <a:t>have several empirical (and mechanistic) models to account for burnup and temperature</a:t>
            </a:r>
          </a:p>
          <a:p>
            <a:r>
              <a:rPr lang="en-US" dirty="0"/>
              <a:t>HBS forms towards the end of life, generating a fine-grained structure with high porosity</a:t>
            </a:r>
          </a:p>
          <a:p>
            <a:r>
              <a:rPr lang="en-US" dirty="0"/>
              <a:t>HBS retains fission gas and slightly increases thermal conductivity</a:t>
            </a:r>
          </a:p>
          <a:p>
            <a:endParaRPr lang="en-US" dirty="0"/>
          </a:p>
        </p:txBody>
      </p:sp>
      <p:sp>
        <p:nvSpPr>
          <p:cNvPr id="4" name="Slide Number Placeholder 3">
            <a:extLst>
              <a:ext uri="{FF2B5EF4-FFF2-40B4-BE49-F238E27FC236}">
                <a16:creationId xmlns:a16="http://schemas.microsoft.com/office/drawing/2014/main" id="{CB048CE9-A7E5-9148-B3CB-661558CEE3A2}"/>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1037887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4296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45494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768110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64443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2596919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a:t>
            </a:r>
            <a:r>
              <a:rPr lang="en-US" dirty="0" err="1"/>
              <a:t>GrB</a:t>
            </a:r>
            <a:r>
              <a:rPr lang="en-US" dirty="0"/>
              <a:t>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3635157920"/>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2768</TotalTime>
  <Words>2197</Words>
  <Application>Microsoft Macintosh PowerPoint</Application>
  <PresentationFormat>Widescreen</PresentationFormat>
  <Paragraphs>286</Paragraphs>
  <Slides>35</Slides>
  <Notes>0</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2" baseType="lpstr">
      <vt:lpstr>Arial</vt:lpstr>
      <vt:lpstr>Calibri</vt:lpstr>
      <vt:lpstr>Cambria Math</vt:lpstr>
      <vt:lpstr>Times New Roman</vt:lpstr>
      <vt:lpstr>NCStateU-horizontal-left-logo</vt:lpstr>
      <vt:lpstr>1_NCStateU-horizontal-left-logo</vt:lpstr>
      <vt:lpstr>Equation</vt:lpstr>
      <vt:lpstr>Nuclear Fuel Performance</vt:lpstr>
      <vt:lpstr>Housekeeping</vt:lpstr>
      <vt:lpstr>Last Time</vt:lpstr>
      <vt:lpstr>mechanistic modeling</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lpstr>UO2 Radiation effects</vt:lpstr>
      <vt:lpstr>Radiation Damage</vt:lpstr>
      <vt:lpstr>Loop Formation</vt:lpstr>
      <vt:lpstr>Voids</vt:lpstr>
      <vt:lpstr>Radiation Effects</vt:lpstr>
      <vt:lpstr>Thermal Conductivity Degradation</vt:lpstr>
      <vt:lpstr>Thermal Conductivity Degradation</vt:lpstr>
      <vt:lpstr>UO2 Thermal Conductivity</vt:lpstr>
      <vt:lpstr>UO2 Thermal Conductivity</vt:lpstr>
      <vt:lpstr>UO2 Thermal Conductivity</vt:lpstr>
      <vt:lpstr>UO2 Thermal Conductivity</vt:lpstr>
      <vt:lpstr>MOOSE/BISON Models</vt:lpstr>
      <vt:lpstr>Other Physical Changes</vt:lpstr>
      <vt:lpstr>High Burnup Structure (HBS)</vt:lpstr>
      <vt:lpstr>High Burnup Structure (HBS)</vt:lpstr>
      <vt:lpstr>High Burnup Structure (HBS)</vt:lpstr>
      <vt:lpstr>High Burnup Structure (HBS)</vt:lpstr>
      <vt:lpstr>Radiation Effects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6</cp:revision>
  <dcterms:created xsi:type="dcterms:W3CDTF">2024-02-20T20:00:53Z</dcterms:created>
  <dcterms:modified xsi:type="dcterms:W3CDTF">2024-02-22T18:16:18Z</dcterms:modified>
</cp:coreProperties>
</file>